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36B_97F47088.xml" ContentType="application/vnd.ms-powerpoint.comments+xml"/>
  <Override PartName="/ppt/comments/modernComment_46B_B51EF6F1.xml" ContentType="application/vnd.ms-powerpoint.comments+xml"/>
  <Override PartName="/ppt/comments/modernComment_47B_71521962.xml" ContentType="application/vnd.ms-powerpoint.comments+xml"/>
  <Override PartName="/ppt/comments/modernComment_46C_5D6A1843.xml" ContentType="application/vnd.ms-powerpoint.comments+xml"/>
  <Override PartName="/ppt/comments/modernComment_46F_FE694601.xml" ContentType="application/vnd.ms-powerpoint.comments+xml"/>
  <Override PartName="/ppt/comments/modernComment_472_18D4004E.xml" ContentType="application/vnd.ms-powerpoint.comments+xml"/>
  <Override PartName="/ppt/comments/modernComment_47C_87512AFB.xml" ContentType="application/vnd.ms-powerpoint.comments+xml"/>
  <Override PartName="/ppt/comments/modernComment_47D_8420669C.xml" ContentType="application/vnd.ms-powerpoint.comments+xml"/>
  <Override PartName="/ppt/comments/modernComment_474_C6719359.xml" ContentType="application/vnd.ms-powerpoint.comments+xml"/>
  <Override PartName="/ppt/comments/modernComment_47F_1BE476E2.xml" ContentType="application/vnd.ms-powerpoint.comments+xml"/>
  <Override PartName="/ppt/comments/modernComment_476_14FC4B35.xml" ContentType="application/vnd.ms-powerpoint.comments+xml"/>
  <Override PartName="/ppt/comments/modernComment_475_A30F1563.xml" ContentType="application/vnd.ms-powerpoint.comments+xml"/>
  <Override PartName="/ppt/comments/modernComment_47E_C3378B5C.xml" ContentType="application/vnd.ms-powerpoint.comments+xml"/>
  <Override PartName="/ppt/comments/modernComment_478_18A24124.xml" ContentType="application/vnd.ms-powerpoint.comments+xml"/>
  <Override PartName="/ppt/comments/modernComment_46E_90A0632B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50" r:id="rId1"/>
    <p:sldMasterId id="2147483648" r:id="rId2"/>
    <p:sldMasterId id="2147483649" r:id="rId3"/>
    <p:sldMasterId id="2147483847" r:id="rId4"/>
  </p:sldMasterIdLst>
  <p:notesMasterIdLst>
    <p:notesMasterId r:id="rId23"/>
  </p:notesMasterIdLst>
  <p:handoutMasterIdLst>
    <p:handoutMasterId r:id="rId24"/>
  </p:handoutMasterIdLst>
  <p:sldIdLst>
    <p:sldId id="875" r:id="rId5"/>
    <p:sldId id="1131" r:id="rId6"/>
    <p:sldId id="1147" r:id="rId7"/>
    <p:sldId id="1132" r:id="rId8"/>
    <p:sldId id="1135" r:id="rId9"/>
    <p:sldId id="1138" r:id="rId10"/>
    <p:sldId id="1148" r:id="rId11"/>
    <p:sldId id="1149" r:id="rId12"/>
    <p:sldId id="1140" r:id="rId13"/>
    <p:sldId id="1151" r:id="rId14"/>
    <p:sldId id="1142" r:id="rId15"/>
    <p:sldId id="1141" r:id="rId16"/>
    <p:sldId id="1150" r:id="rId17"/>
    <p:sldId id="1154" r:id="rId18"/>
    <p:sldId id="1144" r:id="rId19"/>
    <p:sldId id="1127" r:id="rId20"/>
    <p:sldId id="1153" r:id="rId21"/>
    <p:sldId id="1134" r:id="rId22"/>
  </p:sldIdLst>
  <p:sldSz cx="12192000" cy="6858000"/>
  <p:notesSz cx="7315200" cy="96012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C3DA57-98BF-7390-BA7D-BC4B5B761B1A}" name="Thomas de Boer" initials="TdB" userId="Thomas de Boer" providerId="None"/>
  <p188:author id="{AF8B7E6D-F495-F607-68F1-A5EB4BDE66F1}" name="Katia Ossetchkina" initials="KO" userId="S::ekaterina.ossetchkina@mail.utoronto.ca::baf7a019-977f-428c-b022-0b70de80451e" providerId="AD"/>
  <p188:author id="{6354BE89-7851-1647-62DF-4FA26E99BF1E}" name="Lucas Herzog Bromerchenkel" initials="LB" userId="S::lucas.herzogbromerchenkel@mail.utoronto.ca::72f31cf0-7f19-4234-8083-65a1d89014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0100"/>
    <a:srgbClr val="FFFFFF"/>
    <a:srgbClr val="F96A00"/>
    <a:srgbClr val="DDDDDD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omments/modernComment_36B_97F470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0A4FCA-01FC-432E-B3FB-DF6810AB4058}" authorId="{AF8B7E6D-F495-F607-68F1-A5EB4BDE66F1}" created="2022-04-12T17:59:02.102">
    <pc:sldMkLst xmlns:pc="http://schemas.microsoft.com/office/powerpoint/2013/main/command">
      <pc:docMk/>
      <pc:sldMk cId="2549379208" sldId="875"/>
    </pc:sldMkLst>
    <p188:txBody>
      <a:bodyPr/>
      <a:lstStyle/>
      <a:p>
        <a:r>
          <a:rPr lang="en-US"/>
          <a:t>[@Lucas Herzog Bromerchenkel] </a:t>
        </a:r>
      </a:p>
    </p188:txBody>
  </p188:cm>
</p188:cmLst>
</file>

<file path=ppt/comments/modernComment_46B_B51EF6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79ACF3-E419-407E-8EFE-79D77229C9AA}" authorId="{AF8B7E6D-F495-F607-68F1-A5EB4BDE66F1}" created="2022-04-12T16:31:50.474">
    <pc:sldMkLst xmlns:pc="http://schemas.microsoft.com/office/powerpoint/2013/main/command">
      <pc:docMk/>
      <pc:sldMk cId="3038705393" sldId="1131"/>
    </pc:sldMkLst>
    <p188:replyLst/>
    <p188:txBody>
      <a:bodyPr/>
      <a:lstStyle/>
      <a:p>
        <a:r>
          <a:rPr lang="en-US"/>
          <a:t>[@Katia Ossetchkina] to add references + get article about poor response</a:t>
        </a:r>
      </a:p>
    </p188:txBody>
  </p188:cm>
</p188:cmLst>
</file>

<file path=ppt/comments/modernComment_46C_5D6A18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AA1CB0-62C0-4C81-9DF5-245AC70D9DF0}" authorId="{6354BE89-7851-1647-62DF-4FA26E99BF1E}" created="2022-04-12T16:45:07.830">
    <pc:sldMkLst xmlns:pc="http://schemas.microsoft.com/office/powerpoint/2013/main/command">
      <pc:docMk/>
      <pc:sldMk cId="1567234115" sldId="1132"/>
    </pc:sldMkLst>
    <p188:txBody>
      <a:bodyPr/>
      <a:lstStyle/>
      <a:p>
        <a:r>
          <a:rPr lang="en-US"/>
          <a:t>[@Katia Ossetchkina] lucid this up </a:t>
        </a:r>
      </a:p>
    </p188:txBody>
  </p188:cm>
</p188:cmLst>
</file>

<file path=ppt/comments/modernComment_46E_90A063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87B977-1508-4984-BB11-C6246B7B30C0}" authorId="{AF8B7E6D-F495-F607-68F1-A5EB4BDE66F1}" created="2022-04-12T17:59:15.415">
    <pc:sldMkLst xmlns:pc="http://schemas.microsoft.com/office/powerpoint/2013/main/command">
      <pc:docMk/>
      <pc:sldMk cId="2426430251" sldId="1134"/>
    </pc:sldMkLst>
    <p188:txBody>
      <a:bodyPr/>
      <a:lstStyle/>
      <a:p>
        <a:r>
          <a:rPr lang="en-US"/>
          <a:t>[@Lucas Herzog Bromerchenkel] </a:t>
        </a:r>
      </a:p>
    </p188:txBody>
  </p188:cm>
</p188:cmLst>
</file>

<file path=ppt/comments/modernComment_46F_FE6946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F4F1D9-6722-47EB-8D9A-AFDF35C00186}" authorId="{3CC3DA57-98BF-7390-BA7D-BC4B5B761B1A}" created="2022-04-12T17:42:26.647">
    <pc:sldMkLst xmlns:pc="http://schemas.microsoft.com/office/powerpoint/2013/main/command">
      <pc:docMk/>
      <pc:sldMk cId="4268312065" sldId="1135"/>
    </pc:sldMkLst>
    <p188:txBody>
      <a:bodyPr/>
      <a:lstStyle/>
      <a:p>
        <a:r>
          <a:rPr lang="en-CA"/>
          <a:t>@Thomas de Boer to present</a:t>
        </a:r>
      </a:p>
    </p188:txBody>
  </p188:cm>
</p188:cmLst>
</file>

<file path=ppt/comments/modernComment_472_18D400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37DEED-561D-4AFE-AB24-54609F0E2C10}" authorId="{AF8B7E6D-F495-F607-68F1-A5EB4BDE66F1}" created="2022-04-12T17:59:29.353">
    <pc:sldMkLst xmlns:pc="http://schemas.microsoft.com/office/powerpoint/2013/main/command">
      <pc:docMk/>
      <pc:sldMk cId="416546894" sldId="1138"/>
    </pc:sldMkLst>
    <p188:txBody>
      <a:bodyPr/>
      <a:lstStyle/>
      <a:p>
        <a:r>
          <a:rPr lang="en-US"/>
          <a:t>[@Katia Ossetchkina] </a:t>
        </a:r>
      </a:p>
    </p188:txBody>
  </p188:cm>
</p188:cmLst>
</file>

<file path=ppt/comments/modernComment_474_C67193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6FC90C-AC35-4704-8B44-E642F0147770}" authorId="{AF8B7E6D-F495-F607-68F1-A5EB4BDE66F1}" created="2022-04-12T17:59:54.088">
    <pc:sldMkLst xmlns:pc="http://schemas.microsoft.com/office/powerpoint/2013/main/command">
      <pc:docMk/>
      <pc:sldMk cId="3329332057" sldId="1140"/>
    </pc:sldMkLst>
    <p188:txBody>
      <a:bodyPr/>
      <a:lstStyle/>
      <a:p>
        <a:r>
          <a:rPr lang="en-US"/>
          <a:t>[@Lucas Herzog Bromerchenkel]  present</a:t>
        </a:r>
      </a:p>
    </p188:txBody>
  </p188:cm>
</p188:cmLst>
</file>

<file path=ppt/comments/modernComment_475_A30F15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7508CB-230A-46A8-9DBF-2CED8A1DD24D}" authorId="{3CC3DA57-98BF-7390-BA7D-BC4B5B761B1A}" created="2022-04-12T17:42:05.370">
    <pc:sldMkLst xmlns:pc="http://schemas.microsoft.com/office/powerpoint/2013/main/command">
      <pc:docMk/>
      <pc:sldMk cId="2735674723" sldId="1141"/>
    </pc:sldMkLst>
    <p188:txBody>
      <a:bodyPr/>
      <a:lstStyle/>
      <a:p>
        <a:r>
          <a:rPr lang="en-CA"/>
          <a:t>[@Thomas de Boer] to present</a:t>
        </a:r>
      </a:p>
    </p188:txBody>
  </p188:cm>
</p188:cmLst>
</file>

<file path=ppt/comments/modernComment_476_14FC4B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E003CA-DF5D-4E29-B2F3-35B677BBC8C0}" authorId="{3CC3DA57-98BF-7390-BA7D-BC4B5B761B1A}" created="2022-04-12T17:42:11.365">
    <pc:sldMkLst xmlns:pc="http://schemas.microsoft.com/office/powerpoint/2013/main/command">
      <pc:docMk/>
      <pc:sldMk cId="352078645" sldId="1142"/>
    </pc:sldMkLst>
    <p188:txBody>
      <a:bodyPr/>
      <a:lstStyle/>
      <a:p>
        <a:r>
          <a:rPr lang="en-CA"/>
          <a:t>@Thomas de Boer to present</a:t>
        </a:r>
      </a:p>
    </p188:txBody>
  </p188:cm>
</p188:cmLst>
</file>

<file path=ppt/comments/modernComment_478_18A241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7CD1F0-199E-4FFF-B67E-97AAF9C630B6}" authorId="{AF8B7E6D-F495-F607-68F1-A5EB4BDE66F1}" created="2022-04-12T18:00:32.276">
    <pc:sldMkLst xmlns:pc="http://schemas.microsoft.com/office/powerpoint/2013/main/command">
      <pc:docMk/>
      <pc:sldMk cId="413286692" sldId="1144"/>
    </pc:sldMkLst>
    <p188:txBody>
      <a:bodyPr/>
      <a:lstStyle/>
      <a:p>
        <a:r>
          <a:rPr lang="en-US"/>
          <a:t>[@Thomas de Boer] present</a:t>
        </a:r>
      </a:p>
    </p188:txBody>
  </p188:cm>
</p188:cmLst>
</file>

<file path=ppt/comments/modernComment_47B_715219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C18128-3FD8-4C4C-A2A2-69B64C5F15DA}" authorId="{3CC3DA57-98BF-7390-BA7D-BC4B5B761B1A}" created="2022-04-12T17:50:13.029">
    <pc:sldMkLst xmlns:pc="http://schemas.microsoft.com/office/powerpoint/2013/main/command">
      <pc:docMk/>
      <pc:sldMk cId="1901205858" sldId="1147"/>
    </pc:sldMkLst>
    <p188:txBody>
      <a:bodyPr/>
      <a:lstStyle/>
      <a:p>
        <a:r>
          <a:rPr lang="en-CA"/>
          <a:t>@Thomas de Boer to present</a:t>
        </a:r>
      </a:p>
    </p188:txBody>
  </p188:cm>
  <p188:cm id="{3AC16493-E9D2-42F3-A2C2-414084327BB8}" authorId="{AF8B7E6D-F495-F607-68F1-A5EB4BDE66F1}" status="resolved" created="2022-04-13T03:14:50.08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01205858" sldId="1147"/>
      <ac:spMk id="2" creationId="{C84090D5-5665-CDDA-1CEA-95646F798A0B}"/>
      <ac:txMk cp="280" len="10">
        <ac:context len="292" hash="811787008"/>
      </ac:txMk>
    </ac:txMkLst>
    <p188:pos x="6260969" y="1594701"/>
    <p188:txBody>
      <a:bodyPr/>
      <a:lstStyle/>
      <a:p>
        <a:r>
          <a:rPr lang="en-US"/>
          <a:t>https://twitter.com/JohnTory/status/1483224963553406980?ref_src=twsrc%5Etfw</a:t>
        </a:r>
      </a:p>
    </p188:txBody>
  </p188:cm>
</p188:cmLst>
</file>

<file path=ppt/comments/modernComment_47C_87512A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EA8A4-D26B-42CC-8080-47419BDEA152}" authorId="{AF8B7E6D-F495-F607-68F1-A5EB4BDE66F1}" created="2022-04-12T17:59:40.885">
    <pc:sldMkLst xmlns:pc="http://schemas.microsoft.com/office/powerpoint/2013/main/command">
      <pc:docMk/>
      <pc:sldMk cId="2270243579" sldId="1148"/>
    </pc:sldMkLst>
    <p188:txBody>
      <a:bodyPr/>
      <a:lstStyle/>
      <a:p>
        <a:r>
          <a:rPr lang="en-US"/>
          <a:t>[@Lucas Herzog Bromerchenkel]  present</a:t>
        </a:r>
      </a:p>
    </p188:txBody>
  </p188:cm>
</p188:cmLst>
</file>

<file path=ppt/comments/modernComment_47D_842066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D8748F-FBF3-45CD-9AA9-42726DE99C29}" authorId="{AF8B7E6D-F495-F607-68F1-A5EB4BDE66F1}" created="2022-04-12T17:27:54.172">
    <pc:sldMkLst xmlns:pc="http://schemas.microsoft.com/office/powerpoint/2013/main/command">
      <pc:docMk/>
      <pc:sldMk cId="2216715932" sldId="1149"/>
    </pc:sldMkLst>
    <p188:txBody>
      <a:bodyPr/>
      <a:lstStyle/>
      <a:p>
        <a:r>
          <a:rPr lang="en-US"/>
          <a:t>[@Katia Ossetchkina] </a:t>
        </a:r>
      </a:p>
    </p188:txBody>
  </p188:cm>
  <p188:cm id="{5F4E8A82-B5CE-4C80-84FA-B289BD7FD949}" authorId="{6354BE89-7851-1647-62DF-4FA26E99BF1E}" created="2022-04-13T15:58:43.595">
    <pc:sldMkLst xmlns:pc="http://schemas.microsoft.com/office/powerpoint/2013/main/command">
      <pc:docMk/>
      <pc:sldMk cId="2216715932" sldId="1149"/>
    </pc:sldMkLst>
    <p188:txBody>
      <a:bodyPr/>
      <a:lstStyle/>
      <a:p>
        <a:r>
          <a:rPr lang="en-US"/>
          <a:t>could we highlight that we chose the second storm? just so people are absolutely certain of it</a:t>
        </a:r>
      </a:p>
    </p188:txBody>
  </p188:cm>
</p188:cmLst>
</file>

<file path=ppt/comments/modernComment_47E_C3378B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7FEC7A-7C67-4963-8DEE-00F2EF2BB992}" authorId="{AF8B7E6D-F495-F607-68F1-A5EB4BDE66F1}" created="2022-04-12T18:00:22.823">
    <pc:sldMkLst xmlns:pc="http://schemas.microsoft.com/office/powerpoint/2013/main/command">
      <pc:docMk/>
      <pc:sldMk cId="3275197276" sldId="1150"/>
    </pc:sldMkLst>
    <p188:txBody>
      <a:bodyPr/>
      <a:lstStyle/>
      <a:p>
        <a:r>
          <a:rPr lang="en-US"/>
          <a:t>[@Katia Ossetchkina] present</a:t>
        </a:r>
      </a:p>
    </p188:txBody>
  </p188:cm>
  <p188:cm id="{5AA4CA6A-08E2-4E81-ABD9-7047A85F5A79}" authorId="{AF8B7E6D-F495-F607-68F1-A5EB4BDE66F1}" created="2022-04-13T01:30:22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75197276" sldId="1150"/>
      <ac:graphicFrameMk id="7" creationId="{1333D535-FE93-9435-3110-CE3DA8A60BBA}"/>
    </ac:deMkLst>
    <p188:txBody>
      <a:bodyPr/>
      <a:lstStyle/>
      <a:p>
        <a:r>
          <a:rPr lang="en-US"/>
          <a:t>add the worst tweet for each</a:t>
        </a:r>
      </a:p>
    </p188:txBody>
  </p188:cm>
</p188:cmLst>
</file>

<file path=ppt/comments/modernComment_47F_1BE476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F399DE-CBC0-4BB0-A95D-7AE964E1F46D}" authorId="{AF8B7E6D-F495-F607-68F1-A5EB4BDE66F1}" created="2022-04-12T18:00:03.385">
    <pc:sldMkLst xmlns:pc="http://schemas.microsoft.com/office/powerpoint/2013/main/command">
      <pc:docMk/>
      <pc:sldMk cId="467957474" sldId="1151"/>
    </pc:sldMkLst>
    <p188:txBody>
      <a:bodyPr/>
      <a:lstStyle/>
      <a:p>
        <a:r>
          <a:rPr lang="en-US"/>
          <a:t>[@Lucas Herzog Bromerchenkel]  present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B92E862-B61E-43B8-BEA5-A962C920BE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80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099" name="AutoShape 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A6C5C-A18D-49B6-A2BE-A5CD079BD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8C8A4-4C26-4E6C-ACDE-6A45C2608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5424D7B-B11D-4CCC-80C8-7CA582F4B01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743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4450" cy="35972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9" y="4560888"/>
            <a:ext cx="5848350" cy="4316412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4143375" y="9120189"/>
            <a:ext cx="316706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8FDA45F-DE24-4635-9DD0-7CE5706FA7DA}" type="slidenum">
              <a:rPr lang="en-CA" altLang="en-US" smtClean="0"/>
              <a:pPr>
                <a:defRPr/>
              </a:pPr>
              <a:t>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2275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21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77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228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93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7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381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21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7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What do we want to know?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Did the city perform better on later storms?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Is the public satisfied with the city’s performance?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How can gauge without historic data?</a:t>
            </a:r>
            <a:endParaRPr lang="en-CA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What kind of metrics would be useful?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How well are plows utilized?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Are all plows out on the road?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Where are most plows?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How well are roads plowed?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What percentage of roads are plowed?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What kinds of roads get plowed first?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Are there patterns to plow performance?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Do certain city districts have better coverage?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Is plow performance tied to demographics?</a:t>
            </a:r>
            <a:endParaRPr lang="en-CA">
              <a:ea typeface="Verdana"/>
            </a:endParaRPr>
          </a:p>
          <a:p>
            <a:pPr marL="899795" lvl="1" indent="-342900">
              <a:buFont typeface="Arial" panose="020B0604020202020204" pitchFamily="34" charset="0"/>
              <a:buChar char="•"/>
            </a:pPr>
            <a:r>
              <a:rPr lang="en-CA"/>
              <a:t>How do people feel about it?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How can we track public opinion?</a:t>
            </a:r>
            <a:endParaRPr lang="en-CA">
              <a:ea typeface="Verdana"/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CA"/>
              <a:t>Can we see trends in the twitter data?</a:t>
            </a:r>
            <a:endParaRPr lang="en-CA">
              <a:ea typeface="Verdana"/>
            </a:endParaRP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2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04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224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01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82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03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24D7B-B11D-4CCC-80C8-7CA582F4B01C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66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E8B8-C5BF-E677-E4EC-5C807EDA8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F255A-8471-20A4-19F6-7FE2693DE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462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791833E-5A43-4EDB-8353-18C3B10EA6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1" y="1127132"/>
            <a:ext cx="11460486" cy="297497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Of Presentation</a:t>
            </a:r>
            <a:endParaRPr lang="en-C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0BF6438-9743-4D5A-8C12-30589C0E70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4129178"/>
            <a:ext cx="11460482" cy="507821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 u="sng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and Last name</a:t>
            </a:r>
            <a:endParaRPr lang="en-C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146CCBB-AF58-40C7-93CE-D61EB2303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2" y="5061835"/>
            <a:ext cx="11460484" cy="507820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email@mail.utoronto.ca</a:t>
            </a:r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978D8-CA2D-43B1-A6C5-13F3D85B960C}"/>
              </a:ext>
            </a:extLst>
          </p:cNvPr>
          <p:cNvSpPr txBox="1"/>
          <p:nvPr userDrawn="1"/>
        </p:nvSpPr>
        <p:spPr>
          <a:xfrm>
            <a:off x="731520" y="4664069"/>
            <a:ext cx="1146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+mj-lt"/>
              </a:rPr>
              <a:t>- University of Toronto -</a:t>
            </a:r>
            <a:endParaRPr lang="en-CA" sz="15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221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8B4DBA-EE31-4A8B-B9CE-DA197C900EE6}"/>
              </a:ext>
            </a:extLst>
          </p:cNvPr>
          <p:cNvGrpSpPr/>
          <p:nvPr userDrawn="1"/>
        </p:nvGrpSpPr>
        <p:grpSpPr>
          <a:xfrm>
            <a:off x="2867518" y="3163472"/>
            <a:ext cx="6835855" cy="419416"/>
            <a:chOff x="2112535" y="3163472"/>
            <a:chExt cx="5126891" cy="4194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8117E7-CAB0-413D-A4D3-4210891C73FB}"/>
                </a:ext>
              </a:extLst>
            </p:cNvPr>
            <p:cNvSpPr txBox="1"/>
            <p:nvPr userDrawn="1"/>
          </p:nvSpPr>
          <p:spPr>
            <a:xfrm>
              <a:off x="2112535" y="3163472"/>
              <a:ext cx="29396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100">
                  <a:solidFill>
                    <a:schemeClr val="tx1"/>
                  </a:solidFill>
                  <a:latin typeface="+mj-lt"/>
                </a:rPr>
                <a:t>Thank You </a:t>
              </a:r>
              <a:r>
                <a:rPr lang="en-US" sz="2100">
                  <a:solidFill>
                    <a:srgbClr val="F96A00"/>
                  </a:solidFill>
                  <a:latin typeface="+mj-lt"/>
                </a:rPr>
                <a:t>|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2BB9BD-5EDB-4CDA-8FCD-A2BB5513C9E1}"/>
                </a:ext>
              </a:extLst>
            </p:cNvPr>
            <p:cNvSpPr txBox="1"/>
            <p:nvPr userDrawn="1"/>
          </p:nvSpPr>
          <p:spPr>
            <a:xfrm>
              <a:off x="5052218" y="3167390"/>
              <a:ext cx="218720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1"/>
              <a:r>
                <a:rPr lang="en-US" sz="2100">
                  <a:solidFill>
                    <a:schemeClr val="tx1"/>
                  </a:solidFill>
                  <a:latin typeface="+mj-lt"/>
                </a:rPr>
                <a:t>Questions?</a:t>
              </a:r>
              <a:endParaRPr lang="en-US" sz="2100">
                <a:solidFill>
                  <a:srgbClr val="F96A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40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087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CC18924-2DEF-4DA7-9095-5212C1E75F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B125C-F0D1-4C49-B508-12F00354F713}"/>
              </a:ext>
            </a:extLst>
          </p:cNvPr>
          <p:cNvSpPr txBox="1"/>
          <p:nvPr userDrawn="1"/>
        </p:nvSpPr>
        <p:spPr>
          <a:xfrm>
            <a:off x="1219201" y="123826"/>
            <a:ext cx="1085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Sample Text Box</a:t>
            </a:r>
            <a:endParaRPr lang="en-CA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61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31C6D50-DE53-4E0E-BB8E-5723A6A4CB4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219200" y="228600"/>
            <a:ext cx="10850880" cy="571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6F93D4-E7E8-4732-A226-C013B5502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29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31C6D50-DE53-4E0E-BB8E-5723A6A4CB4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219200" y="923278"/>
            <a:ext cx="10850880" cy="502032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8BD2F-2F20-437D-9AB8-9BD9781BE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200" y="230818"/>
            <a:ext cx="10850880" cy="532662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150009C-BD7D-43E4-B490-720EED310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23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tlilev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F8995D-A8C9-41BE-95CC-35B9EE87D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200" y="230818"/>
            <a:ext cx="10850880" cy="57150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40C6B4C-B9C9-4D42-8CD9-337EF8ADA9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26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28600"/>
            <a:ext cx="5303520" cy="57150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0" y="228599"/>
            <a:ext cx="5303520" cy="57150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BB65D3E-EE1C-4EFD-9CDD-15B48AC999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6062472"/>
            <a:ext cx="10850880" cy="795528"/>
          </a:xfrm>
          <a:prstGeom prst="rect">
            <a:avLst/>
          </a:prstGeom>
        </p:spPr>
        <p:txBody>
          <a:bodyPr anchor="ctr"/>
          <a:lstStyle>
            <a:lvl1pPr marL="0" indent="0" algn="l">
              <a:defRPr lang="en-US" sz="1725" b="0" kern="1200" dirty="0" smtClean="0">
                <a:solidFill>
                  <a:srgbClr val="F96A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Slide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28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1833E-5A43-4EDB-8353-18C3B10EA6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1" y="1127132"/>
            <a:ext cx="11460486" cy="297497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Of Presentation</a:t>
            </a:r>
            <a:endParaRPr lang="en-C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BF6438-9743-4D5A-8C12-30589C0E70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2" y="4129178"/>
            <a:ext cx="11460482" cy="507821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 u="sng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First and Last name</a:t>
            </a:r>
            <a:endParaRPr lang="en-C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146CCBB-AF58-40C7-93CE-D61EB2303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2" y="5061835"/>
            <a:ext cx="11460484" cy="507820"/>
          </a:xfrm>
          <a:prstGeom prst="rect">
            <a:avLst/>
          </a:prstGeom>
        </p:spPr>
        <p:txBody>
          <a:bodyPr anchor="ctr"/>
          <a:lstStyle>
            <a:lvl1pPr marL="0" marR="0" indent="0" algn="ctr" defTabSz="336947" rtl="0" eaLnBrk="0" fontAlgn="base" latinLnBrk="0" hangingPunct="0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 sz="15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email@mail.utoronto.ca</a:t>
            </a:r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B978D8-CA2D-43B1-A6C5-13F3D85B960C}"/>
              </a:ext>
            </a:extLst>
          </p:cNvPr>
          <p:cNvSpPr txBox="1"/>
          <p:nvPr userDrawn="1"/>
        </p:nvSpPr>
        <p:spPr>
          <a:xfrm>
            <a:off x="731520" y="4664069"/>
            <a:ext cx="1146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+mj-lt"/>
              </a:rPr>
              <a:t>- University of Toronto -</a:t>
            </a:r>
            <a:endParaRPr lang="en-CA" sz="15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92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001FF0-D962-41AC-A046-C1E1CF28CFC5}"/>
              </a:ext>
            </a:extLst>
          </p:cNvPr>
          <p:cNvGrpSpPr/>
          <p:nvPr userDrawn="1"/>
        </p:nvGrpSpPr>
        <p:grpSpPr>
          <a:xfrm>
            <a:off x="2867518" y="2905780"/>
            <a:ext cx="6835855" cy="938718"/>
            <a:chOff x="2112535" y="2905780"/>
            <a:chExt cx="5126891" cy="938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414C65-94E2-4574-910B-B2BD3903FA78}"/>
                </a:ext>
              </a:extLst>
            </p:cNvPr>
            <p:cNvGrpSpPr/>
            <p:nvPr userDrawn="1"/>
          </p:nvGrpSpPr>
          <p:grpSpPr>
            <a:xfrm>
              <a:off x="2112535" y="2905780"/>
              <a:ext cx="2939683" cy="938718"/>
              <a:chOff x="2600691" y="2997190"/>
              <a:chExt cx="2939683" cy="93871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6FE898-882A-46CD-A93C-4C7D787EFF9D}"/>
                  </a:ext>
                </a:extLst>
              </p:cNvPr>
              <p:cNvSpPr txBox="1"/>
              <p:nvPr userDrawn="1"/>
            </p:nvSpPr>
            <p:spPr>
              <a:xfrm>
                <a:off x="2600691" y="2997190"/>
                <a:ext cx="293968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en-US" sz="2100">
                    <a:solidFill>
                      <a:schemeClr val="tx1"/>
                    </a:solidFill>
                    <a:latin typeface="+mj-lt"/>
                  </a:rPr>
                  <a:t>Thank You </a:t>
                </a:r>
                <a:r>
                  <a:rPr lang="en-US" sz="2100">
                    <a:solidFill>
                      <a:srgbClr val="F96A00"/>
                    </a:solidFill>
                    <a:latin typeface="+mj-lt"/>
                  </a:rPr>
                  <a:t>|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42F6198-5A54-47B3-B24D-FA38A0430B27}"/>
                  </a:ext>
                </a:extLst>
              </p:cNvPr>
              <p:cNvSpPr/>
              <p:nvPr userDrawn="1"/>
            </p:nvSpPr>
            <p:spPr>
              <a:xfrm>
                <a:off x="3623743" y="3520410"/>
                <a:ext cx="191663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en-US" sz="2100" kern="1200">
                    <a:solidFill>
                      <a:srgbClr val="F96A00"/>
                    </a:solidFill>
                    <a:latin typeface="+mj-lt"/>
                    <a:ea typeface="+mn-ea"/>
                    <a:cs typeface="+mn-cs"/>
                  </a:rPr>
                  <a:t>to our Sponsors</a:t>
                </a:r>
                <a:r>
                  <a:rPr lang="en-US" sz="21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 |</a:t>
                </a:r>
                <a:endParaRPr lang="en-US" sz="2100" kern="1200">
                  <a:solidFill>
                    <a:srgbClr val="F96A00"/>
                  </a:solidFill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B49B39-6716-4C5E-ACFA-8AE005ABD475}"/>
                </a:ext>
              </a:extLst>
            </p:cNvPr>
            <p:cNvSpPr txBox="1"/>
            <p:nvPr userDrawn="1"/>
          </p:nvSpPr>
          <p:spPr>
            <a:xfrm>
              <a:off x="5052218" y="3167390"/>
              <a:ext cx="218720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1"/>
              <a:r>
                <a:rPr lang="en-US" sz="2100">
                  <a:solidFill>
                    <a:schemeClr val="tx1"/>
                  </a:solidFill>
                  <a:latin typeface="+mj-lt"/>
                </a:rPr>
                <a:t>Questions?</a:t>
              </a:r>
              <a:endParaRPr lang="en-US" sz="2100">
                <a:solidFill>
                  <a:srgbClr val="F96A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8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C6BF5C-15FB-4EAC-B116-88AB2DC8C3EB}"/>
              </a:ext>
            </a:extLst>
          </p:cNvPr>
          <p:cNvSpPr txBox="1"/>
          <p:nvPr userDrawn="1"/>
        </p:nvSpPr>
        <p:spPr>
          <a:xfrm>
            <a:off x="164392" y="6400801"/>
            <a:ext cx="447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Geogroup</a:t>
            </a:r>
            <a:r>
              <a: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Theme V1</a:t>
            </a:r>
            <a:endParaRPr lang="en-CA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B1784-B46A-4713-BCA2-37127F063791}"/>
              </a:ext>
            </a:extLst>
          </p:cNvPr>
          <p:cNvSpPr txBox="1"/>
          <p:nvPr userDrawn="1"/>
        </p:nvSpPr>
        <p:spPr>
          <a:xfrm>
            <a:off x="2175840" y="152400"/>
            <a:ext cx="73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Delete this slide before using</a:t>
            </a:r>
            <a:endParaRPr lang="en-CA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0" y="6062472"/>
            <a:ext cx="12192000" cy="795528"/>
          </a:xfrm>
          <a:prstGeom prst="rect">
            <a:avLst/>
          </a:prstGeom>
          <a:solidFill>
            <a:srgbClr val="000000"/>
          </a:soli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1" y="-11113"/>
            <a:ext cx="731839" cy="6064251"/>
          </a:xfrm>
          <a:prstGeom prst="rect">
            <a:avLst/>
          </a:prstGeom>
          <a:solidFill>
            <a:srgbClr val="F96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pic>
        <p:nvPicPr>
          <p:cNvPr id="13" name="Picture 50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" y="6142044"/>
            <a:ext cx="600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Rectangle 52"/>
          <p:cNvSpPr>
            <a:spLocks noChangeArrowheads="1"/>
          </p:cNvSpPr>
          <p:nvPr userDrawn="1"/>
        </p:nvSpPr>
        <p:spPr bwMode="auto">
          <a:xfrm>
            <a:off x="3" y="6"/>
            <a:ext cx="360363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fld id="{EDB03C85-973E-4724-90F0-AD2B7A384842}" type="slidenum">
              <a:rPr lang="en-GB" altLang="en-US" sz="750">
                <a:solidFill>
                  <a:srgbClr val="FFFFFF"/>
                </a:solidFill>
              </a:rPr>
              <a:pPr eaLnBrk="1" hangingPunct="1"/>
              <a:t>‹#›</a:t>
            </a:fld>
            <a:endParaRPr lang="en-GB" altLang="en-US" sz="75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3830" y="146049"/>
            <a:ext cx="682965" cy="5078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09" r:id="rId2"/>
    <p:sldLayoutId id="2147483828" r:id="rId3"/>
    <p:sldLayoutId id="2147483829" r:id="rId4"/>
    <p:sldLayoutId id="2147483805" r:id="rId5"/>
    <p:sldLayoutId id="2147483807" r:id="rId6"/>
  </p:sldLayoutIdLst>
  <p:txStyles>
    <p:titleStyle>
      <a:lvl1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 kern="1200">
          <a:solidFill>
            <a:srgbClr val="F96A00"/>
          </a:solidFill>
          <a:latin typeface="+mj-lt"/>
          <a:ea typeface="+mj-ea"/>
          <a:cs typeface="+mj-cs"/>
        </a:defRPr>
      </a:lvl1pPr>
      <a:lvl2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2pPr>
      <a:lvl3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3pPr>
      <a:lvl4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4pPr>
      <a:lvl5pPr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25">
          <a:solidFill>
            <a:srgbClr val="F96A00"/>
          </a:solidFill>
          <a:latin typeface="Verdana" panose="020B0604030504040204" pitchFamily="34" charset="0"/>
        </a:defRPr>
      </a:lvl5pPr>
      <a:lvl6pPr marL="18859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6pPr>
      <a:lvl7pPr marL="22288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7pPr>
      <a:lvl8pPr marL="25717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8pPr>
      <a:lvl9pPr marL="2914650" indent="-171450" algn="l" defTabSz="336947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9pPr>
    </p:titleStyle>
    <p:bodyStyle>
      <a:lvl1pPr marL="257175" indent="-257175" algn="l" defTabSz="336947" rtl="0" eaLnBrk="1" fontAlgn="base" hangingPunct="1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36947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36947" rtl="0" eaLnBrk="1" fontAlgn="base" hangingPunct="1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36947" rtl="0" eaLnBrk="1" fontAlgn="base" hangingPunct="1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36947" rtl="0" eaLnBrk="1" fontAlgn="base" hangingPunct="1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28" userDrawn="1">
          <p15:clr>
            <a:srgbClr val="F26B43"/>
          </p15:clr>
        </p15:guide>
        <p15:guide id="2" orient="horz" pos="192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11671242-C052-4E5A-983A-096433F9E5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" y="6062472"/>
            <a:ext cx="731837" cy="795528"/>
          </a:xfrm>
          <a:prstGeom prst="rect">
            <a:avLst/>
          </a:prstGeom>
          <a:solidFill>
            <a:srgbClr val="000000"/>
          </a:soli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17" name="Rectangle 3"/>
          <p:cNvSpPr>
            <a:spLocks noChangeArrowheads="1"/>
          </p:cNvSpPr>
          <p:nvPr userDrawn="1"/>
        </p:nvSpPr>
        <p:spPr bwMode="auto">
          <a:xfrm>
            <a:off x="0" y="-11113"/>
            <a:ext cx="731838" cy="6064251"/>
          </a:xfrm>
          <a:prstGeom prst="rect">
            <a:avLst/>
          </a:prstGeom>
          <a:solidFill>
            <a:srgbClr val="F96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pic>
        <p:nvPicPr>
          <p:cNvPr id="18" name="Picture 7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" y="6142044"/>
            <a:ext cx="600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Rectangle 9"/>
          <p:cNvSpPr>
            <a:spLocks noChangeArrowheads="1"/>
          </p:cNvSpPr>
          <p:nvPr userDrawn="1"/>
        </p:nvSpPr>
        <p:spPr bwMode="auto">
          <a:xfrm>
            <a:off x="2" y="6"/>
            <a:ext cx="360363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fld id="{92BA6835-7C4F-4A0A-A585-E2A55507F7D5}" type="slidenum">
              <a:rPr lang="en-GB" altLang="en-US" sz="750">
                <a:solidFill>
                  <a:srgbClr val="FFFFFF"/>
                </a:solidFill>
              </a:rPr>
              <a:pPr eaLnBrk="1" hangingPunct="1"/>
              <a:t>‹#›</a:t>
            </a:fld>
            <a:endParaRPr lang="en-GB" altLang="en-US" sz="750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829" y="146049"/>
            <a:ext cx="682965" cy="507820"/>
          </a:xfrm>
          <a:prstGeom prst="rect">
            <a:avLst/>
          </a:prstGeom>
        </p:spPr>
      </p:pic>
      <p:sp>
        <p:nvSpPr>
          <p:cNvPr id="23" name="TextShape 1">
            <a:extLst>
              <a:ext uri="{FF2B5EF4-FFF2-40B4-BE49-F238E27FC236}">
                <a16:creationId xmlns:a16="http://schemas.microsoft.com/office/drawing/2014/main" id="{748982DE-89AA-4E65-BCE0-5031802DA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31840" y="1111074"/>
            <a:ext cx="11460160" cy="2432231"/>
          </a:xfrm>
          <a:prstGeom prst="rect">
            <a:avLst/>
          </a:prstGeom>
        </p:spPr>
        <p:txBody>
          <a:bodyPr lIns="67500" tIns="33750" rIns="67500" bIns="33750" anchor="b"/>
          <a:lstStyle/>
          <a:p>
            <a:pPr algn="ctr"/>
            <a:endParaRPr lang="en-CA" sz="2100">
              <a:solidFill>
                <a:schemeClr val="tx1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4CB01E7-49FA-4073-B88B-2E11F9ACE3EB}"/>
              </a:ext>
            </a:extLst>
          </p:cNvPr>
          <p:cNvSpPr txBox="1">
            <a:spLocks/>
          </p:cNvSpPr>
          <p:nvPr userDrawn="1"/>
        </p:nvSpPr>
        <p:spPr>
          <a:xfrm>
            <a:off x="731840" y="3602038"/>
            <a:ext cx="11460160" cy="1655762"/>
          </a:xfrm>
          <a:prstGeom prst="rect">
            <a:avLst/>
          </a:prstGeom>
        </p:spPr>
        <p:txBody>
          <a:bodyPr wrap="square" anchor="ctr" anchorCtr="1"/>
          <a:lstStyle>
            <a:lvl1pPr marL="342900" indent="-34290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27" r:id="rId2"/>
  </p:sldLayoutIdLst>
  <p:txStyles>
    <p:titleStyle>
      <a:lvl1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F96A00"/>
          </a:solidFill>
          <a:latin typeface="+mj-lt"/>
          <a:ea typeface="+mj-ea"/>
          <a:cs typeface="+mj-cs"/>
        </a:defRPr>
      </a:lvl1pPr>
      <a:lvl2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2pPr>
      <a:lvl3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3pPr>
      <a:lvl4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4pPr>
      <a:lvl5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5pPr>
      <a:lvl6pPr marL="18859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6pPr>
      <a:lvl7pPr marL="22288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7pPr>
      <a:lvl8pPr marL="25717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8pPr>
      <a:lvl9pPr marL="29146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9pPr>
    </p:titleStyle>
    <p:bodyStyle>
      <a:lvl1pPr marL="257175" indent="-257175" algn="l" defTabSz="336947" rtl="0" eaLnBrk="0" fontAlgn="base" hangingPunct="0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36947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36947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2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1671242-C052-4E5A-983A-096433F9E5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" y="6062472"/>
            <a:ext cx="731837" cy="795528"/>
          </a:xfrm>
          <a:prstGeom prst="rect">
            <a:avLst/>
          </a:prstGeom>
          <a:solidFill>
            <a:srgbClr val="000000"/>
          </a:soli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0" y="-11113"/>
            <a:ext cx="731838" cy="6064251"/>
          </a:xfrm>
          <a:prstGeom prst="rect">
            <a:avLst/>
          </a:prstGeom>
          <a:solidFill>
            <a:srgbClr val="F96A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CA" altLang="en-US"/>
          </a:p>
        </p:txBody>
      </p:sp>
      <p:pic>
        <p:nvPicPr>
          <p:cNvPr id="21" name="Picture 7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" y="6142044"/>
            <a:ext cx="6000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Rectangle 9"/>
          <p:cNvSpPr>
            <a:spLocks noChangeArrowheads="1"/>
          </p:cNvSpPr>
          <p:nvPr userDrawn="1"/>
        </p:nvSpPr>
        <p:spPr bwMode="auto">
          <a:xfrm>
            <a:off x="2" y="6"/>
            <a:ext cx="360363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fld id="{92BA6835-7C4F-4A0A-A585-E2A55507F7D5}" type="slidenum">
              <a:rPr lang="en-GB" altLang="en-US" sz="750">
                <a:solidFill>
                  <a:srgbClr val="FFFFFF"/>
                </a:solidFill>
              </a:rPr>
              <a:pPr eaLnBrk="1" hangingPunct="1"/>
              <a:t>‹#›</a:t>
            </a:fld>
            <a:endParaRPr lang="en-GB" altLang="en-US" sz="75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829" y="146049"/>
            <a:ext cx="682965" cy="5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8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xStyles>
    <p:titleStyle>
      <a:lvl1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F96A00"/>
          </a:solidFill>
          <a:latin typeface="+mj-lt"/>
          <a:ea typeface="+mj-ea"/>
          <a:cs typeface="+mj-cs"/>
        </a:defRPr>
      </a:lvl1pPr>
      <a:lvl2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2pPr>
      <a:lvl3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3pPr>
      <a:lvl4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4pPr>
      <a:lvl5pPr marL="1543050" indent="-171450" algn="l" defTabSz="3369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5pPr>
      <a:lvl6pPr marL="18859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6pPr>
      <a:lvl7pPr marL="22288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7pPr>
      <a:lvl8pPr marL="25717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8pPr>
      <a:lvl9pPr marL="2914650" indent="-171450" algn="l" defTabSz="336947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F96A00"/>
          </a:solidFill>
          <a:latin typeface="Verdana" panose="020B0604030504040204" pitchFamily="34" charset="0"/>
        </a:defRPr>
      </a:lvl9pPr>
    </p:titleStyle>
    <p:bodyStyle>
      <a:lvl1pPr marL="257175" indent="-257175" algn="l" defTabSz="336947" rtl="0" eaLnBrk="0" fontAlgn="base" hangingPunct="0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36947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36947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36947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2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microsoft.com/office/2018/10/relationships/comments" Target="../comments/modernComment_36B_97F47088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18/10/relationships/comments" Target="../comments/modernComment_47F_1BE476E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18/10/relationships/comments" Target="../comments/modernComment_476_14FC4B3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18/10/relationships/comments" Target="../comments/modernComment_475_A30F156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18/10/relationships/comments" Target="../comments/modernComment_47E_C3378B5C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8_18A241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microsoft.com/office/2018/10/relationships/comments" Target="../comments/modernComment_46E_90A0632B.xml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18/10/relationships/comments" Target="../comments/modernComment_46B_B51EF6F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18/10/relationships/comments" Target="../comments/modernComment_47B_715219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18/10/relationships/comments" Target="../comments/modernComment_46C_5D6A18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18/10/relationships/comments" Target="../comments/modernComment_46F_FE69460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18/10/relationships/comments" Target="../comments/modernComment_472_18D4004E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18/10/relationships/comments" Target="../comments/modernComment_47C_87512AFB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microsoft.com/office/2018/10/relationships/comments" Target="../comments/modernComment_47D_8420669C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18/10/relationships/comments" Target="../comments/modernComment_474_C671935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B66D6C0-BCF1-4C40-BF7B-311B1C7C64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641" y="290928"/>
            <a:ext cx="11460486" cy="2974975"/>
          </a:xfrm>
        </p:spPr>
        <p:txBody>
          <a:bodyPr lIns="91440" tIns="45720" rIns="91440" bIns="45720" anchor="ctr"/>
          <a:lstStyle/>
          <a:p>
            <a:r>
              <a:rPr lang="en-CA" sz="3600" u="sng">
                <a:cs typeface="Arial"/>
              </a:rPr>
              <a:t>Team Plowing Panda           _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C9535AD-0195-4912-AEA8-59C06A8F1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523" y="3512435"/>
            <a:ext cx="11460482" cy="507821"/>
          </a:xfrm>
        </p:spPr>
        <p:txBody>
          <a:bodyPr/>
          <a:lstStyle/>
          <a:p>
            <a:r>
              <a:rPr lang="en-CA" b="1" u="none"/>
              <a:t>Katia Ossetchkina</a:t>
            </a:r>
          </a:p>
          <a:p>
            <a:r>
              <a:rPr lang="en-CA" b="1" u="none"/>
              <a:t>Lucas Herzog </a:t>
            </a:r>
            <a:r>
              <a:rPr lang="en-CA" b="1" u="none" err="1"/>
              <a:t>Bromerchenkel</a:t>
            </a:r>
            <a:endParaRPr lang="en-CA" b="1" u="none"/>
          </a:p>
          <a:p>
            <a:r>
              <a:rPr lang="en-CA" b="1" u="none"/>
              <a:t>Thomas de Boer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F2DC3C-6C9E-4E22-B8E4-702DC1D3A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CIV1498 – Introduction to Data Science for Civil and Mineral Engineers</a:t>
            </a:r>
          </a:p>
        </p:txBody>
      </p:sp>
      <p:pic>
        <p:nvPicPr>
          <p:cNvPr id="6" name="Graphic 5" descr="Panda with solid fill">
            <a:extLst>
              <a:ext uri="{FF2B5EF4-FFF2-40B4-BE49-F238E27FC236}">
                <a16:creationId xmlns:a16="http://schemas.microsoft.com/office/drawing/2014/main" id="{F61D037A-9F55-FF4E-AEDD-553119249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0000" y="1016819"/>
            <a:ext cx="1316551" cy="13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92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xmlns="" r:id="rId5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Plowing Behaviour by District and Road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52ABE-D16A-AE4C-B871-358EE2A62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00" y="1493469"/>
            <a:ext cx="5472430" cy="4375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C85EC-24BB-9849-A380-08B5037E9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325" y="1493469"/>
            <a:ext cx="5472430" cy="437550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FFC1ECD-ECC0-FB4B-BA27-CCC5E5C54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8894" y="132899"/>
            <a:ext cx="10850880" cy="795528"/>
          </a:xfrm>
        </p:spPr>
        <p:txBody>
          <a:bodyPr/>
          <a:lstStyle/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Arterial roads are prioritized;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Local roads are consistently plowed throughout the day;</a:t>
            </a:r>
          </a:p>
        </p:txBody>
      </p:sp>
    </p:spTree>
    <p:extLst>
      <p:ext uri="{BB962C8B-B14F-4D97-AF65-F5344CB8AC3E}">
        <p14:creationId xmlns:p14="http://schemas.microsoft.com/office/powerpoint/2010/main" val="467957474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5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78B82F-8D2E-4BAE-B182-C6A4FC46B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9"/>
          <a:stretch/>
        </p:blipFill>
        <p:spPr>
          <a:xfrm>
            <a:off x="780473" y="304799"/>
            <a:ext cx="6268027" cy="394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3B0A6B-B038-45B8-87AF-011E82A2E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473" y="3988664"/>
            <a:ext cx="6268027" cy="20531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Demographics and Behaviour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7C3C8-067F-41C2-93B5-239B9B0BB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32" y="668578"/>
            <a:ext cx="4680247" cy="290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CBF7F0-D400-4C2F-BE8C-30944471AE13}"/>
              </a:ext>
            </a:extLst>
          </p:cNvPr>
          <p:cNvSpPr txBox="1"/>
          <p:nvPr/>
        </p:nvSpPr>
        <p:spPr>
          <a:xfrm>
            <a:off x="7389832" y="634806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+mj-lt"/>
              </a:rPr>
              <a:t>&lt;100k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F1726-97EA-4D72-99C3-0886541CDEEB}"/>
              </a:ext>
            </a:extLst>
          </p:cNvPr>
          <p:cNvSpPr txBox="1"/>
          <p:nvPr/>
        </p:nvSpPr>
        <p:spPr>
          <a:xfrm>
            <a:off x="10920787" y="634806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>
                <a:latin typeface="+mj-lt"/>
              </a:rPr>
              <a:t>&gt;800k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58D37-6B48-47E1-9F9E-B1168CDC8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33" y="981038"/>
            <a:ext cx="4680247" cy="315677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4CACD59-17BE-4E22-88B5-24FBDD8AF67C}"/>
              </a:ext>
            </a:extLst>
          </p:cNvPr>
          <p:cNvSpPr txBox="1">
            <a:spLocks/>
          </p:cNvSpPr>
          <p:nvPr/>
        </p:nvSpPr>
        <p:spPr>
          <a:xfrm>
            <a:off x="7389832" y="-47383"/>
            <a:ext cx="4680247" cy="595040"/>
          </a:xfrm>
          <a:prstGeom prst="rect">
            <a:avLst/>
          </a:prstGeom>
        </p:spPr>
        <p:txBody>
          <a:bodyPr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Neighbourhoods by Average After-Tax Household Income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29860-7BE5-4A90-9929-AA219892D13B}"/>
              </a:ext>
            </a:extLst>
          </p:cNvPr>
          <p:cNvSpPr txBox="1"/>
          <p:nvPr/>
        </p:nvSpPr>
        <p:spPr>
          <a:xfrm>
            <a:off x="780473" y="-51291"/>
            <a:ext cx="626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latin typeface="+mj-lt"/>
              </a:rPr>
              <a:t>Weather, Average No. of Plows by </a:t>
            </a:r>
            <a:r>
              <a:rPr lang="en-CA" err="1">
                <a:latin typeface="+mj-lt"/>
              </a:rPr>
              <a:t>Nbhd</a:t>
            </a:r>
            <a:r>
              <a:rPr lang="en-CA">
                <a:latin typeface="+mj-lt"/>
              </a:rPr>
              <a:t>., and Total Number of Plows by District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3BD5EEC-8B99-4012-BA0C-4573809D1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8500" y="4089750"/>
            <a:ext cx="5021579" cy="1437824"/>
          </a:xfrm>
        </p:spPr>
        <p:txBody>
          <a:bodyPr/>
          <a:lstStyle/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>
                <a:latin typeface="+mj-lt"/>
              </a:rPr>
              <a:t>Patterns exist but there are many factors present</a:t>
            </a:r>
          </a:p>
          <a:p>
            <a:pPr marL="342900" indent="-342900" defTabSz="449263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CA">
                <a:latin typeface="+mj-lt"/>
              </a:rPr>
              <a:t>Ex: Low and high income neighbourhoods are not all the same size, density, age</a:t>
            </a:r>
            <a:r>
              <a:rPr lang="en-CA">
                <a:solidFill>
                  <a:schemeClr val="bg1"/>
                </a:solidFill>
                <a:latin typeface="+mj-lt"/>
              </a:rPr>
              <a:t>, infrastructure</a:t>
            </a:r>
            <a:endParaRPr lang="en-CA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7864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8894" y="347472"/>
            <a:ext cx="10850880" cy="5715000"/>
          </a:xfrm>
        </p:spPr>
        <p:txBody>
          <a:bodyPr/>
          <a:lstStyle/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A minimum of 13 and a maximum of 533 of the 800 plows and salt trucks were active at any single time during the Feb 17</a:t>
            </a:r>
            <a:r>
              <a:rPr lang="en-CA" baseline="30000"/>
              <a:t>th</a:t>
            </a:r>
            <a:r>
              <a:rPr lang="en-CA"/>
              <a:t> – Feb 19</a:t>
            </a:r>
            <a:r>
              <a:rPr lang="en-CA" baseline="30000"/>
              <a:t>th</a:t>
            </a:r>
            <a:r>
              <a:rPr lang="en-CA"/>
              <a:t> storm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lang="en-CA"/>
              <a:t>Plows generally operate after the majority of snowfall</a:t>
            </a:r>
          </a:p>
          <a:p>
            <a:pPr marL="342900" marR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Maintenance Facilities and Plow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FFCAE-E722-4C3C-93FE-F9AC7AFA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3850" y="2259604"/>
            <a:ext cx="4248150" cy="2364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C54BA-9EA7-4126-B4BA-EA17B63AE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894" y="1844422"/>
            <a:ext cx="6123708" cy="410139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BAC9BA-58C4-459B-9856-DE995251A862}"/>
              </a:ext>
            </a:extLst>
          </p:cNvPr>
          <p:cNvSpPr txBox="1">
            <a:spLocks/>
          </p:cNvSpPr>
          <p:nvPr/>
        </p:nvSpPr>
        <p:spPr>
          <a:xfrm>
            <a:off x="7917261" y="1844422"/>
            <a:ext cx="4301328" cy="595040"/>
          </a:xfrm>
          <a:prstGeom prst="rect">
            <a:avLst/>
          </a:prstGeom>
        </p:spPr>
        <p:txBody>
          <a:bodyPr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Maintenance Facility Locations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92AECC-E04D-40CB-9F28-7E7542FD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44" y="2856632"/>
            <a:ext cx="1095528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4723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6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Sentiment Analysis of TO_WinterOps</a:t>
            </a:r>
            <a:endParaRPr lang="en-CA" sz="1700">
              <a:ea typeface="+mj-lt"/>
              <a:cs typeface="+mj-lt"/>
            </a:endParaRP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53BE4C-D8EC-3533-6605-97238F65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717" y="141333"/>
            <a:ext cx="5421517" cy="3685772"/>
          </a:xfrm>
          <a:prstGeom prst="rect">
            <a:avLst/>
          </a:prstGeom>
        </p:spPr>
      </p:pic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4935865-C8CE-853D-6BC0-BCBD0A44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55" y="176498"/>
            <a:ext cx="5489417" cy="3638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6F7E2-3121-601D-090E-FAF2B8E06052}"/>
              </a:ext>
            </a:extLst>
          </p:cNvPr>
          <p:cNvSpPr txBox="1"/>
          <p:nvPr/>
        </p:nvSpPr>
        <p:spPr>
          <a:xfrm>
            <a:off x="906855" y="3969944"/>
            <a:ext cx="46595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+mj-lt"/>
              </a:rPr>
              <a:t>January Storm:</a:t>
            </a:r>
          </a:p>
          <a:p>
            <a:r>
              <a:rPr lang="en-US" dirty="0">
                <a:latin typeface="Verdana"/>
                <a:ea typeface="Verdana"/>
              </a:rPr>
              <a:t>200 Mentions in Tweets</a:t>
            </a:r>
          </a:p>
          <a:p>
            <a:r>
              <a:rPr lang="en-US" dirty="0">
                <a:latin typeface="Verdana"/>
                <a:ea typeface="Verdana"/>
              </a:rPr>
              <a:t>63% negative, 37% positive</a:t>
            </a:r>
          </a:p>
          <a:p>
            <a:endParaRPr lang="en-US" dirty="0">
              <a:latin typeface="Verdana"/>
              <a:ea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26F00-95F2-921D-ED30-8CC666ADACA9}"/>
              </a:ext>
            </a:extLst>
          </p:cNvPr>
          <p:cNvSpPr txBox="1"/>
          <p:nvPr/>
        </p:nvSpPr>
        <p:spPr>
          <a:xfrm>
            <a:off x="6640716" y="3969943"/>
            <a:ext cx="4916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+mj-lt"/>
              </a:rPr>
              <a:t>2nd February Storm:</a:t>
            </a:r>
          </a:p>
          <a:p>
            <a:r>
              <a:rPr lang="en-US" dirty="0">
                <a:latin typeface="Verdana"/>
                <a:ea typeface="Verdana"/>
              </a:rPr>
              <a:t>32 Mentions in Tweets</a:t>
            </a:r>
          </a:p>
          <a:p>
            <a:r>
              <a:rPr lang="en-US" dirty="0">
                <a:latin typeface="Verdana"/>
                <a:ea typeface="Verdana"/>
              </a:rPr>
              <a:t>48% negative, 52% positive</a:t>
            </a:r>
          </a:p>
          <a:p>
            <a:endParaRPr lang="en-US" dirty="0">
              <a:latin typeface="Verdana"/>
              <a:ea typeface="Verdana"/>
            </a:endParaRPr>
          </a:p>
          <a:p>
            <a:endParaRPr lang="en-US" dirty="0">
              <a:latin typeface="Verdana"/>
              <a:ea typeface="Verdan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C94A3-7E62-812F-6F94-85454E53C3B3}"/>
              </a:ext>
            </a:extLst>
          </p:cNvPr>
          <p:cNvSpPr txBox="1"/>
          <p:nvPr/>
        </p:nvSpPr>
        <p:spPr>
          <a:xfrm>
            <a:off x="906854" y="4943192"/>
            <a:ext cx="46595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rial"/>
                <a:ea typeface="Verdana"/>
                <a:cs typeface="Arial"/>
              </a:rPr>
              <a:t>@to_winterops @311toronto these guys are such liars and have terrible workers </a:t>
            </a:r>
            <a:r>
              <a:rPr lang="en-US" i="1" err="1">
                <a:latin typeface="Arial"/>
                <a:ea typeface="Verdana"/>
                <a:cs typeface="Arial"/>
              </a:rPr>
              <a:t>i</a:t>
            </a:r>
            <a:r>
              <a:rPr lang="en-US" i="1">
                <a:latin typeface="Arial"/>
                <a:ea typeface="Verdana"/>
                <a:cs typeface="Arial"/>
              </a:rPr>
              <a:t> have lived at my address 12 years I haven't seen anything like this</a:t>
            </a:r>
            <a:endParaRPr lang="en-US" i="1" err="1">
              <a:ea typeface="Verdan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5629F-FA0B-A21C-FBB7-E3C10EE9FFD5}"/>
              </a:ext>
            </a:extLst>
          </p:cNvPr>
          <p:cNvSpPr txBox="1"/>
          <p:nvPr/>
        </p:nvSpPr>
        <p:spPr>
          <a:xfrm>
            <a:off x="6640715" y="4920558"/>
            <a:ext cx="4659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rial"/>
                <a:ea typeface="Verdana"/>
                <a:cs typeface="Arial"/>
              </a:rPr>
              <a:t>@to_winterops @311toronto where can </a:t>
            </a:r>
            <a:r>
              <a:rPr lang="en-US" i="1" err="1">
                <a:latin typeface="Arial"/>
                <a:ea typeface="Verdana"/>
                <a:cs typeface="Arial"/>
              </a:rPr>
              <a:t>i</a:t>
            </a:r>
            <a:r>
              <a:rPr lang="en-US" i="1">
                <a:latin typeface="Arial"/>
                <a:ea typeface="Verdana"/>
                <a:cs typeface="Arial"/>
              </a:rPr>
              <a:t> complain about your asshat plow driver on front </a:t>
            </a:r>
            <a:r>
              <a:rPr lang="en-US" i="1" err="1">
                <a:latin typeface="Arial"/>
                <a:ea typeface="Verdana"/>
                <a:cs typeface="Arial"/>
              </a:rPr>
              <a:t>st</a:t>
            </a:r>
            <a:r>
              <a:rPr lang="en-US" i="1">
                <a:latin typeface="Arial"/>
                <a:ea typeface="Verdana"/>
                <a:cs typeface="Arial"/>
              </a:rPr>
              <a:t> and john clogging the corner</a:t>
            </a:r>
            <a:endParaRPr lang="en-US" i="1"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19727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5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D20AE-92B1-7441-A3D8-2D731463B1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1800" dirty="0">
                <a:ea typeface="Verdana"/>
              </a:rPr>
              <a:t>Sentiment Analysis of </a:t>
            </a:r>
            <a:r>
              <a:rPr lang="en-CA" sz="1800" dirty="0" err="1">
                <a:ea typeface="Verdana"/>
              </a:rPr>
              <a:t>TO_WinterOps</a:t>
            </a:r>
            <a:r>
              <a:rPr lang="en-CA" sz="1800" dirty="0">
                <a:ea typeface="Verdana"/>
              </a:rPr>
              <a:t> </a:t>
            </a:r>
            <a:r>
              <a:rPr lang="en-CA" sz="1800" dirty="0" err="1">
                <a:ea typeface="Verdana"/>
              </a:rPr>
              <a:t>cont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4FD82-0E26-D740-B321-2838740A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05" y="2852299"/>
            <a:ext cx="5266722" cy="2726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7DB28-1CD4-A142-AF7C-BF6DBBF86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972" y="2852299"/>
            <a:ext cx="5266723" cy="272686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D3A4614-2E6D-DF4E-A3F0-174B16760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9160" y="140283"/>
            <a:ext cx="7161594" cy="5715000"/>
          </a:xfrm>
        </p:spPr>
        <p:txBody>
          <a:bodyPr lIns="91440" tIns="45720" rIns="91440" bIns="45720" anchor="t"/>
          <a:lstStyle/>
          <a:p>
            <a:r>
              <a:rPr lang="en-US" dirty="0"/>
              <a:t>There was improvement of perception in February: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dirty="0">
                <a:ea typeface="Verdana"/>
              </a:rPr>
              <a:t>More engagement by </a:t>
            </a:r>
            <a:r>
              <a:rPr lang="en-US" dirty="0" err="1">
                <a:ea typeface="Verdana"/>
              </a:rPr>
              <a:t>resharing</a:t>
            </a:r>
            <a:r>
              <a:rPr lang="en-US" dirty="0">
                <a:ea typeface="Verdana"/>
              </a:rPr>
              <a:t> City tweets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ea typeface="Verdana"/>
              </a:rPr>
              <a:t>In January storm, a lot of complaints about a road not being plowed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ea typeface="Verdana"/>
              </a:rPr>
              <a:t>In February storm, a lot of positive tweets focused on a road being plowed</a:t>
            </a:r>
          </a:p>
        </p:txBody>
      </p:sp>
      <p:pic>
        <p:nvPicPr>
          <p:cNvPr id="7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D63E37C-F5F5-EA4C-BAA2-6B4A25BCC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72" y="276187"/>
            <a:ext cx="3972962" cy="2201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BD9438-5DBD-5848-9C4C-B42686D05446}"/>
              </a:ext>
            </a:extLst>
          </p:cNvPr>
          <p:cNvSpPr/>
          <p:nvPr/>
        </p:nvSpPr>
        <p:spPr bwMode="auto">
          <a:xfrm>
            <a:off x="4955186" y="2880087"/>
            <a:ext cx="1140814" cy="3376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F5501-A0FA-D54F-8382-7CDEE3495A6F}"/>
              </a:ext>
            </a:extLst>
          </p:cNvPr>
          <p:cNvSpPr/>
          <p:nvPr/>
        </p:nvSpPr>
        <p:spPr bwMode="auto">
          <a:xfrm>
            <a:off x="1334239" y="5241484"/>
            <a:ext cx="911250" cy="3376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3626-2997-FF46-9774-33D6780E7CF2}"/>
              </a:ext>
            </a:extLst>
          </p:cNvPr>
          <p:cNvSpPr/>
          <p:nvPr/>
        </p:nvSpPr>
        <p:spPr bwMode="auto">
          <a:xfrm>
            <a:off x="4499561" y="3740443"/>
            <a:ext cx="455625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4D868-A93D-DD4F-BB9B-61D09BC9D768}"/>
              </a:ext>
            </a:extLst>
          </p:cNvPr>
          <p:cNvSpPr/>
          <p:nvPr/>
        </p:nvSpPr>
        <p:spPr bwMode="auto">
          <a:xfrm>
            <a:off x="4480446" y="2880087"/>
            <a:ext cx="227813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6F4C1-AC28-BD43-BBC5-E0BFC3CE774F}"/>
              </a:ext>
            </a:extLst>
          </p:cNvPr>
          <p:cNvSpPr/>
          <p:nvPr/>
        </p:nvSpPr>
        <p:spPr bwMode="auto">
          <a:xfrm>
            <a:off x="3447028" y="4795668"/>
            <a:ext cx="455625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671C-C89D-1448-B32F-D42D91865957}"/>
              </a:ext>
            </a:extLst>
          </p:cNvPr>
          <p:cNvSpPr/>
          <p:nvPr/>
        </p:nvSpPr>
        <p:spPr bwMode="auto">
          <a:xfrm rot="5400000">
            <a:off x="1048350" y="4487743"/>
            <a:ext cx="455625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F8FE67-388F-6D49-B8CA-13B173660F0E}"/>
              </a:ext>
            </a:extLst>
          </p:cNvPr>
          <p:cNvSpPr/>
          <p:nvPr/>
        </p:nvSpPr>
        <p:spPr bwMode="auto">
          <a:xfrm>
            <a:off x="5862923" y="3295727"/>
            <a:ext cx="455625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42A77-F346-1A4C-BF64-CE82B2E95588}"/>
              </a:ext>
            </a:extLst>
          </p:cNvPr>
          <p:cNvSpPr/>
          <p:nvPr/>
        </p:nvSpPr>
        <p:spPr bwMode="auto">
          <a:xfrm>
            <a:off x="5839774" y="4215729"/>
            <a:ext cx="455625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961D5E-6F6B-3C48-94BF-2C8E0A8B218D}"/>
              </a:ext>
            </a:extLst>
          </p:cNvPr>
          <p:cNvSpPr/>
          <p:nvPr/>
        </p:nvSpPr>
        <p:spPr bwMode="auto">
          <a:xfrm rot="5400000">
            <a:off x="979812" y="3551848"/>
            <a:ext cx="455625" cy="1833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DD76D-0DA2-8C4D-BD9B-2493D2033BAC}"/>
              </a:ext>
            </a:extLst>
          </p:cNvPr>
          <p:cNvSpPr/>
          <p:nvPr/>
        </p:nvSpPr>
        <p:spPr bwMode="auto">
          <a:xfrm>
            <a:off x="3902653" y="4718517"/>
            <a:ext cx="935565" cy="3376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2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CA"/>
              <a:t>Conclusion: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The city appears to have performed well in the February storms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/>
              <a:t>There seems to be a relationship between demographics and plowing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Public perception of City generally improved since January storm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>
              <a:ea typeface="Verdana"/>
            </a:endParaRPr>
          </a:p>
          <a:p>
            <a:r>
              <a:rPr lang="en-CA">
                <a:ea typeface="Verdana"/>
              </a:rPr>
              <a:t>Future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Medium articles to cover Twitter, REST server access, and map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Set up data server to collect and store data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Use dictionaries to extract locations from tweets, to add spatial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>
                <a:ea typeface="Verdana"/>
              </a:rPr>
              <a:t>Assess the impact of other demographic information on plow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>
              <a:ea typeface="Verdana"/>
            </a:endParaRPr>
          </a:p>
          <a:p>
            <a:endParaRPr lang="en-CA">
              <a:ea typeface="Verdan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13286692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7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A97DD-65F7-D8E3-68EF-1DB5886D5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Verdana"/>
              </a:rPr>
              <a:t>References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41B53-6679-8A41-A64F-55E28688E3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r>
              <a:rPr lang="en-US" sz="1700">
                <a:ea typeface="Verdana"/>
              </a:rPr>
              <a:t>References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BA9FD-3B26-292F-5825-201C0E227A34}"/>
              </a:ext>
            </a:extLst>
          </p:cNvPr>
          <p:cNvSpPr txBox="1"/>
          <p:nvPr/>
        </p:nvSpPr>
        <p:spPr>
          <a:xfrm>
            <a:off x="1220312" y="652984"/>
            <a:ext cx="96290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City of Toronto. (2022). </a:t>
            </a:r>
            <a:r>
              <a:rPr lang="en-US" sz="1200" i="1">
                <a:latin typeface="Times New Roman"/>
                <a:cs typeface="Calibri"/>
              </a:rPr>
              <a:t>January 16-17, 2022 Major Snow Event Post-Operational Report</a:t>
            </a:r>
            <a:r>
              <a:rPr lang="en-US" sz="1200">
                <a:latin typeface="Times New Roman"/>
                <a:cs typeface="Calibri"/>
              </a:rPr>
              <a:t>. 32.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Howes, N. (n.d.). </a:t>
            </a:r>
            <a:r>
              <a:rPr lang="en-US" sz="1200" i="1">
                <a:latin typeface="Times New Roman"/>
                <a:cs typeface="Calibri"/>
              </a:rPr>
              <a:t>Epic January winter storm cost Toronto $17+ million for snow removal</a:t>
            </a:r>
            <a:r>
              <a:rPr lang="en-US" sz="1200">
                <a:latin typeface="Times New Roman"/>
                <a:cs typeface="Calibri"/>
              </a:rPr>
              <a:t>. Retrieved April 13, 2022, from https://ca.news.yahoo.com/epic-january-winter-storm-cost-233439041.html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Ranger, M., &amp; Casaletto, L. (n.d.). </a:t>
            </a:r>
            <a:r>
              <a:rPr lang="en-US" sz="1200" i="1">
                <a:latin typeface="Times New Roman"/>
                <a:cs typeface="Calibri"/>
              </a:rPr>
              <a:t>“Work is ongoing 24 hours a day,” Toronto snow removal continues after epic storm | CityNews Toronto</a:t>
            </a:r>
            <a:r>
              <a:rPr lang="en-US" sz="1200">
                <a:latin typeface="Times New Roman"/>
                <a:cs typeface="Calibri"/>
              </a:rPr>
              <a:t>. Retrieved April 13, 2022, from https://toronto.citynews.ca/2022/01/18/toronto-snow-removal-cleanup/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latin typeface="Times New Roman"/>
                <a:cs typeface="Calibri"/>
              </a:rPr>
              <a:t>Tory, J. (2022, January 17). </a:t>
            </a:r>
            <a:r>
              <a:rPr lang="en-US" sz="1200" i="1">
                <a:latin typeface="Times New Roman"/>
                <a:cs typeface="Calibri"/>
              </a:rPr>
              <a:t> https://toronto.ca/news/city-of-toronto-declares-major-snow-storm-condition-ahead-of-snow-removal-operations/ https://t.co/6tHqyX7jNx</a:t>
            </a:r>
            <a:r>
              <a:rPr lang="en-US" sz="1200">
                <a:latin typeface="Times New Roman"/>
                <a:cs typeface="Calibri"/>
              </a:rPr>
              <a:t> [Tweet]. Twitter. https://twitter.com/JohnTory/status/1483224963553406980</a:t>
            </a:r>
          </a:p>
        </p:txBody>
      </p:sp>
    </p:spTree>
    <p:extLst>
      <p:ext uri="{BB962C8B-B14F-4D97-AF65-F5344CB8AC3E}">
        <p14:creationId xmlns:p14="http://schemas.microsoft.com/office/powerpoint/2010/main" val="186766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Data 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C00E2-72C2-47AE-A847-D328C70B4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664" y="3562983"/>
            <a:ext cx="3382257" cy="241882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95675DD-B1C3-4103-A8BA-8127DA25575E}"/>
              </a:ext>
            </a:extLst>
          </p:cNvPr>
          <p:cNvSpPr txBox="1">
            <a:spLocks/>
          </p:cNvSpPr>
          <p:nvPr/>
        </p:nvSpPr>
        <p:spPr>
          <a:xfrm>
            <a:off x="8563665" y="124232"/>
            <a:ext cx="3382257" cy="595040"/>
          </a:xfrm>
          <a:prstGeom prst="rect">
            <a:avLst/>
          </a:prstGeom>
        </p:spPr>
        <p:txBody>
          <a:bodyPr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Shapefiles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459A9E-0906-43C7-B440-116333724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0004" y="608870"/>
            <a:ext cx="3752576" cy="242353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BB805C-34A8-4B80-9F26-CF47883A0EC2}"/>
              </a:ext>
            </a:extLst>
          </p:cNvPr>
          <p:cNvSpPr txBox="1">
            <a:spLocks/>
          </p:cNvSpPr>
          <p:nvPr/>
        </p:nvSpPr>
        <p:spPr>
          <a:xfrm>
            <a:off x="4619575" y="204895"/>
            <a:ext cx="3382257" cy="5950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JSONs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A814CD-A074-F87F-704F-A22B746B1ED9}"/>
              </a:ext>
            </a:extLst>
          </p:cNvPr>
          <p:cNvCxnSpPr/>
          <p:nvPr/>
        </p:nvCxnSpPr>
        <p:spPr bwMode="auto">
          <a:xfrm flipH="1">
            <a:off x="8433171" y="268647"/>
            <a:ext cx="8899" cy="538628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EF2B40-F97D-A433-D227-32D2764DD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250514" y="324267"/>
            <a:ext cx="8899" cy="538628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9CEE36-56E9-2C57-B357-0C6C468A77BB}"/>
              </a:ext>
            </a:extLst>
          </p:cNvPr>
          <p:cNvSpPr txBox="1">
            <a:spLocks/>
          </p:cNvSpPr>
          <p:nvPr/>
        </p:nvSpPr>
        <p:spPr>
          <a:xfrm>
            <a:off x="703896" y="204895"/>
            <a:ext cx="3382257" cy="5950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/>
              <a:t>CSVs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EC4A21-E930-4C38-BEAA-8BD1CB179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857" y="1602138"/>
            <a:ext cx="3382257" cy="18801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29F49-2BB6-44BF-8E10-DE74412086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3" t="26606" r="-1" b="28802"/>
          <a:stretch/>
        </p:blipFill>
        <p:spPr>
          <a:xfrm>
            <a:off x="957860" y="719272"/>
            <a:ext cx="3011738" cy="1162050"/>
          </a:xfrm>
          <a:prstGeom prst="rect">
            <a:avLst/>
          </a:prstGeom>
        </p:spPr>
      </p:pic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B7DA154-D327-CC4C-8112-013A8F97D8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8" y="2053850"/>
            <a:ext cx="3095065" cy="2115160"/>
          </a:xfrm>
          <a:prstGeom prst="rect">
            <a:avLst/>
          </a:prstGeom>
        </p:spPr>
      </p:pic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DC0D1E3-D782-1909-C5BA-C43E46C6B4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19674" r="55400" b="53671"/>
          <a:stretch/>
        </p:blipFill>
        <p:spPr>
          <a:xfrm>
            <a:off x="4543814" y="3112988"/>
            <a:ext cx="3609220" cy="284722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6F7B010-5BAF-F04A-8CDD-3062373DE2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8" y="4271269"/>
            <a:ext cx="2538242" cy="1688944"/>
          </a:xfrm>
          <a:prstGeom prst="rect">
            <a:avLst/>
          </a:prstGeom>
        </p:spPr>
      </p:pic>
      <p:pic>
        <p:nvPicPr>
          <p:cNvPr id="17" name="Picture 16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C5135937-D5C0-114A-8146-3234060EC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04" y="554395"/>
            <a:ext cx="1412084" cy="9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30251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11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062" y="230818"/>
            <a:ext cx="6370037" cy="5715000"/>
          </a:xfrm>
        </p:spPr>
        <p:txBody>
          <a:bodyPr lIns="91440" tIns="45720" rIns="91440" bIns="45720" anchor="t"/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Toronto had one of its most severe snowstorm events on January 16-17th, 2022 (Ranger and </a:t>
            </a:r>
            <a:r>
              <a:rPr lang="en-US" err="1">
                <a:ea typeface="Verdana"/>
              </a:rPr>
              <a:t>Casaletto</a:t>
            </a:r>
            <a:r>
              <a:rPr lang="en-US">
                <a:ea typeface="Verdana"/>
              </a:rPr>
              <a:t>, 2022):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~45 cm of snow!</a:t>
            </a: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  <a:cs typeface="+mn-lt"/>
              </a:rPr>
              <a:t>In top 10 snow events ever recorded for Toronto (Howes, 2022)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The City was not prepared for this storm (City of Toronto, 2022):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Overspent money – 20% of total annual budget, $17 M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Lack of visibility for Toronto citizens</a:t>
            </a:r>
            <a:endParaRPr lang="en-US">
              <a:ea typeface="+mn-lt"/>
              <a:cs typeface="+mn-lt"/>
            </a:endParaRPr>
          </a:p>
          <a:p>
            <a:pPr marL="899795" lvl="1" indent="-342900">
              <a:buFont typeface="Arial,Sans-Serif" panose="020B0604020202020204" pitchFamily="34" charset="0"/>
              <a:buChar char="•"/>
            </a:pPr>
            <a:r>
              <a:rPr lang="en-US">
                <a:ea typeface="Verdana"/>
              </a:rPr>
              <a:t>Low snow-plow deployment rates from facilities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ea typeface="Verdan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Introduction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335107-1BE2-79F3-7BB3-31A3BF9E6D4C}"/>
              </a:ext>
            </a:extLst>
          </p:cNvPr>
          <p:cNvGrpSpPr/>
          <p:nvPr/>
        </p:nvGrpSpPr>
        <p:grpSpPr>
          <a:xfrm>
            <a:off x="7702407" y="3555257"/>
            <a:ext cx="3633457" cy="2442597"/>
            <a:chOff x="8328604" y="612882"/>
            <a:chExt cx="2743200" cy="2050281"/>
          </a:xfrm>
        </p:grpSpPr>
        <p:pic>
          <p:nvPicPr>
            <p:cNvPr id="2" name="Picture 3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988A26BF-5CA5-E542-AA56-8131B92D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8604" y="612882"/>
              <a:ext cx="2743200" cy="2050281"/>
            </a:xfrm>
            <a:prstGeom prst="rect">
              <a:avLst/>
            </a:prstGeom>
          </p:spPr>
        </p:pic>
        <p:pic>
          <p:nvPicPr>
            <p:cNvPr id="6" name="Graphic 5" descr="Panda with solid fill">
              <a:extLst>
                <a:ext uri="{FF2B5EF4-FFF2-40B4-BE49-F238E27FC236}">
                  <a16:creationId xmlns:a16="http://schemas.microsoft.com/office/drawing/2014/main" id="{CCAC000F-C810-4AB7-89FD-5A5C428B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72569" y="1140903"/>
              <a:ext cx="505437" cy="505437"/>
            </a:xfrm>
            <a:prstGeom prst="rect">
              <a:avLst/>
            </a:prstGeom>
          </p:spPr>
        </p:pic>
      </p:grpSp>
      <p:pic>
        <p:nvPicPr>
          <p:cNvPr id="4" name="Picture 6" descr="A picture containing text, snow, nature&#10;&#10;Description automatically generated">
            <a:extLst>
              <a:ext uri="{FF2B5EF4-FFF2-40B4-BE49-F238E27FC236}">
                <a16:creationId xmlns:a16="http://schemas.microsoft.com/office/drawing/2014/main" id="{33D246F3-DDD1-0941-A99B-B16EB8533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238" y="943"/>
            <a:ext cx="4161575" cy="35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5393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7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090D5-5665-CDDA-1CEA-95646F798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1098" y="75081"/>
            <a:ext cx="10850880" cy="5715000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sz="2000">
                <a:ea typeface="+mn-lt"/>
                <a:cs typeface="+mn-lt"/>
              </a:rPr>
              <a:t>January storm showed the need for a deeper dive into Toronto’s response to severe weather events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sz="2000" err="1">
                <a:ea typeface="+mn-lt"/>
                <a:cs typeface="+mn-lt"/>
              </a:rPr>
              <a:t>PlowTO</a:t>
            </a:r>
            <a:r>
              <a:rPr lang="en-US" sz="2000">
                <a:ea typeface="+mn-lt"/>
                <a:cs typeface="+mn-lt"/>
              </a:rPr>
              <a:t> shows live snowplow locations, but does not provide historic data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 sz="2000">
                <a:ea typeface="+mn-lt"/>
                <a:cs typeface="+mn-lt"/>
              </a:rPr>
              <a:t>In February, the City of Toronto claimed that 600 plows and 200 trucks were deployed for future storm events (Tory, 2022)</a:t>
            </a:r>
            <a:endParaRPr lang="en-US" sz="2000">
              <a:ea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396AA-5874-B77F-BC13-C2BD674AB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B145F187-9A9F-2518-DBE6-B96C3BFA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0" y="1852224"/>
            <a:ext cx="7909537" cy="385524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64AC542-3A15-C62A-D583-3333C442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183" y="1859457"/>
            <a:ext cx="3241140" cy="3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5858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Brainstorming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BEAA7280-13EA-036F-69CE-D10A51140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 b="5360"/>
          <a:stretch/>
        </p:blipFill>
        <p:spPr>
          <a:xfrm>
            <a:off x="1328469" y="341234"/>
            <a:ext cx="9755283" cy="54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411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err="1"/>
              <a:t>PlowTO</a:t>
            </a:r>
            <a:r>
              <a:rPr lang="en-US"/>
              <a:t> Map Data Collection: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PlowTO</a:t>
            </a:r>
            <a:r>
              <a:rPr lang="en-US"/>
              <a:t> map data is supplied by the City's ArcGIS REST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REST server was identified by monitoring network traffic</a:t>
            </a:r>
            <a:endParaRPr lang="en-US">
              <a:ea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Python JSON request and response were used to download the live data to a local machine</a:t>
            </a:r>
            <a:endParaRPr lang="en-US">
              <a:ea typeface="Verdana"/>
            </a:endParaRPr>
          </a:p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err="1"/>
              <a:t>PlowTO</a:t>
            </a:r>
            <a:r>
              <a:rPr lang="en-CA"/>
              <a:t> Data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C962-02CB-4FB4-A6CE-E2E9B650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1258" y="1980478"/>
            <a:ext cx="4608822" cy="3790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457F7-DD6D-402D-8361-BD5C49C8B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11" y="2294947"/>
            <a:ext cx="6519819" cy="31614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04AE42-6919-4B7E-B889-EF4C4B824F0F}"/>
              </a:ext>
            </a:extLst>
          </p:cNvPr>
          <p:cNvSpPr/>
          <p:nvPr/>
        </p:nvSpPr>
        <p:spPr bwMode="auto">
          <a:xfrm>
            <a:off x="757380" y="4761057"/>
            <a:ext cx="4328970" cy="74381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CA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31206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5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/>
              <a:t>Twitter Data Processing using Twitter API v.2: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Signed up for Elevated Access Twitter Developer account, under academic license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Provided with Key and Secret to setup Twitter API calls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r>
              <a:rPr lang="en-US">
                <a:ea typeface="Verdana"/>
              </a:rPr>
              <a:t>Available to students, with APIs for archive and query capability</a:t>
            </a:r>
          </a:p>
          <a:p>
            <a:pPr marL="342900" indent="-342900">
              <a:buFont typeface="Arial" panose="02020603050405020304" pitchFamily="18" charset="0"/>
              <a:buChar char="•"/>
            </a:pPr>
            <a:endParaRPr lang="en-US">
              <a:ea typeface="Verdan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Data Extraction: Twitter API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305E98-5F18-636B-4B70-D78FF603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87" y="4817797"/>
            <a:ext cx="2856369" cy="117575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7E2CBD0-4913-1720-FC57-096AF400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212" y="2080886"/>
            <a:ext cx="5617675" cy="3533672"/>
          </a:xfrm>
          <a:prstGeom prst="rect">
            <a:avLst/>
          </a:prstGeo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2D8ACE-DF89-4BDB-CA95-EB4DE3F93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10" y="2201300"/>
            <a:ext cx="5640308" cy="25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894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6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A1BE-FFC3-B2C6-20F8-3FB97A0D2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ETL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A6805-4655-4716-A121-4B0E08F10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0" b="3040"/>
          <a:stretch/>
        </p:blipFill>
        <p:spPr>
          <a:xfrm>
            <a:off x="2268250" y="0"/>
            <a:ext cx="875277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3579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033-5F01-4115-A0DF-7D609CAD2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/>
              <a:t>Weather Events and Data Collection: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PlowTO</a:t>
            </a:r>
            <a:r>
              <a:rPr lang="en-US"/>
              <a:t> data was collected during two storm events in February</a:t>
            </a:r>
          </a:p>
          <a:p>
            <a:pPr marL="900113" lvl="1" indent="-342900">
              <a:buFont typeface="Arial" panose="020B0604020202020204" pitchFamily="34" charset="0"/>
              <a:buChar char="•"/>
            </a:pPr>
            <a:r>
              <a:rPr lang="en-US"/>
              <a:t>February 2</a:t>
            </a:r>
            <a:r>
              <a:rPr lang="en-US" baseline="30000"/>
              <a:t>nd</a:t>
            </a:r>
            <a:r>
              <a:rPr lang="en-US"/>
              <a:t> to February 4</a:t>
            </a:r>
            <a:r>
              <a:rPr lang="en-US" baseline="30000"/>
              <a:t>th</a:t>
            </a:r>
            <a:endParaRPr lang="en-US"/>
          </a:p>
          <a:p>
            <a:pPr marL="900113" lvl="1" indent="-342900">
              <a:buFont typeface="Arial" panose="020B0604020202020204" pitchFamily="34" charset="0"/>
              <a:buChar char="•"/>
            </a:pPr>
            <a:r>
              <a:rPr lang="en-US"/>
              <a:t>February 16</a:t>
            </a:r>
            <a:r>
              <a:rPr lang="en-US" baseline="30000"/>
              <a:t>th</a:t>
            </a:r>
            <a:r>
              <a:rPr lang="en-US"/>
              <a:t> to February 19</a:t>
            </a:r>
            <a:r>
              <a:rPr lang="en-US" baseline="30000"/>
              <a:t>th</a:t>
            </a:r>
            <a:r>
              <a:rPr lang="en-US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Storm timing was verified using Environment Canada weather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>
                <a:highlight>
                  <a:srgbClr val="FFFF00"/>
                </a:highlight>
              </a:rPr>
              <a:t>Feb. 16</a:t>
            </a:r>
            <a:r>
              <a:rPr lang="en-US" baseline="30000">
                <a:highlight>
                  <a:srgbClr val="FFFF00"/>
                </a:highlight>
              </a:rPr>
              <a:t>th</a:t>
            </a:r>
            <a:r>
              <a:rPr lang="en-US">
                <a:highlight>
                  <a:srgbClr val="FFFF00"/>
                </a:highlight>
              </a:rPr>
              <a:t> to Feb. 19</a:t>
            </a:r>
            <a:r>
              <a:rPr lang="en-US" baseline="30000">
                <a:highlight>
                  <a:srgbClr val="FFFF00"/>
                </a:highlight>
              </a:rPr>
              <a:t>th</a:t>
            </a:r>
            <a:r>
              <a:rPr lang="en-US"/>
              <a:t> storm was selected for further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/>
              <a:t>Winter Storm Events</a:t>
            </a:r>
          </a:p>
        </p:txBody>
      </p:sp>
      <p:pic>
        <p:nvPicPr>
          <p:cNvPr id="15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EE78D7EF-49E8-2816-1617-FEBE61B5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8" y="2572898"/>
            <a:ext cx="6223261" cy="2741294"/>
          </a:xfrm>
          <a:prstGeom prst="rect">
            <a:avLst/>
          </a:prstGeom>
        </p:spPr>
      </p:pic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FFD5ED9-EA87-332B-83A7-ED20F2C59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386" y="2571554"/>
            <a:ext cx="4982753" cy="27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5932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5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CF71-D3D2-4EE1-972C-71F2A9F31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en-CA" sz="1700">
                <a:ea typeface="Verdana"/>
              </a:rPr>
              <a:t>Spatial Patterns in Plowing Behaviour</a:t>
            </a:r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40428E5-A1EC-0BB5-C237-46DECBA3A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"/>
          <a:stretch/>
        </p:blipFill>
        <p:spPr>
          <a:xfrm>
            <a:off x="4344910" y="321707"/>
            <a:ext cx="7847090" cy="572713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E9DC40-A74D-6BCE-0CB8-970C938D62BC}"/>
              </a:ext>
            </a:extLst>
          </p:cNvPr>
          <p:cNvSpPr txBox="1">
            <a:spLocks/>
          </p:cNvSpPr>
          <p:nvPr/>
        </p:nvSpPr>
        <p:spPr>
          <a:xfrm>
            <a:off x="781050" y="502422"/>
            <a:ext cx="4156624" cy="28173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336947" rtl="0" eaLnBrk="1" fontAlgn="base" hangingPunct="1"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36947" rtl="0" eaLnBrk="1" fontAlgn="base" hangingPunct="1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36947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5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36947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r>
              <a:rPr lang="en-CA">
                <a:solidFill>
                  <a:schemeClr val="bg1"/>
                </a:solidFill>
                <a:latin typeface="+mj-lt"/>
                <a:ea typeface="Verdana"/>
                <a:cs typeface="Arial"/>
              </a:rPr>
              <a:t>Local roads are representative of residential areas </a:t>
            </a: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endParaRPr lang="en-CA">
              <a:solidFill>
                <a:schemeClr val="bg1"/>
              </a:solidFill>
              <a:latin typeface="+mj-lt"/>
              <a:ea typeface="Verdana"/>
              <a:cs typeface="Arial"/>
            </a:endParaRP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r>
              <a:rPr lang="en-CA">
                <a:solidFill>
                  <a:schemeClr val="bg1"/>
                </a:solidFill>
                <a:latin typeface="+mj-lt"/>
                <a:ea typeface="Verdana"/>
                <a:cs typeface="Arial"/>
              </a:rPr>
              <a:t>Heavy plowing during early hours, i.e. 2AM to 5AM.</a:t>
            </a:r>
            <a:endParaRPr lang="en-CA" sz="1800">
              <a:solidFill>
                <a:schemeClr val="bg1"/>
              </a:solidFill>
              <a:latin typeface="+mj-lt"/>
              <a:ea typeface="Verdana"/>
              <a:cs typeface="Arial"/>
            </a:endParaRP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endParaRPr lang="en-CA">
              <a:solidFill>
                <a:schemeClr val="bg1"/>
              </a:solidFill>
              <a:latin typeface="+mj-lt"/>
              <a:ea typeface="Verdana"/>
              <a:cs typeface="Arial"/>
            </a:endParaRPr>
          </a:p>
          <a:p>
            <a:pPr marL="342900" indent="-342900" defTabSz="449263">
              <a:spcBef>
                <a:spcPct val="0"/>
              </a:spcBef>
              <a:buFont typeface="Arial" panose="02020603050405020304" pitchFamily="18" charset="0"/>
              <a:buChar char="•"/>
            </a:pPr>
            <a:r>
              <a:rPr lang="en-CA">
                <a:solidFill>
                  <a:schemeClr val="bg1"/>
                </a:solidFill>
                <a:latin typeface="+mj-lt"/>
                <a:ea typeface="Verdana"/>
                <a:cs typeface="Arial"/>
              </a:rPr>
              <a:t>Continuous plowing after storm has ceased</a:t>
            </a:r>
          </a:p>
        </p:txBody>
      </p:sp>
      <p:pic>
        <p:nvPicPr>
          <p:cNvPr id="6" name="Graphic 5" descr="Panda with solid fill">
            <a:extLst>
              <a:ext uri="{FF2B5EF4-FFF2-40B4-BE49-F238E27FC236}">
                <a16:creationId xmlns:a16="http://schemas.microsoft.com/office/drawing/2014/main" id="{5D8D7325-C25E-354A-B073-26CD67526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5881" y="3857217"/>
            <a:ext cx="389794" cy="389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B5AA9-7C57-4898-8C38-44DBFE9557D2}"/>
              </a:ext>
            </a:extLst>
          </p:cNvPr>
          <p:cNvSpPr txBox="1"/>
          <p:nvPr/>
        </p:nvSpPr>
        <p:spPr>
          <a:xfrm>
            <a:off x="4648200" y="-47625"/>
            <a:ext cx="646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49263">
              <a:spcBef>
                <a:spcPct val="0"/>
              </a:spcBef>
            </a:pPr>
            <a:r>
              <a:rPr lang="en-CA" sz="1800">
                <a:solidFill>
                  <a:schemeClr val="bg1"/>
                </a:solidFill>
                <a:latin typeface="Arial"/>
                <a:cs typeface="Arial"/>
              </a:rPr>
              <a:t>Ratio of Local Roads Plowed per Neighbourhood, per Hour.</a:t>
            </a:r>
          </a:p>
        </p:txBody>
      </p:sp>
    </p:spTree>
    <p:extLst>
      <p:ext uri="{BB962C8B-B14F-4D97-AF65-F5344CB8AC3E}">
        <p14:creationId xmlns:p14="http://schemas.microsoft.com/office/powerpoint/2010/main" val="3329332057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6"/>
    </p:ext>
  </p:extLst>
</p:sld>
</file>

<file path=ppt/theme/theme1.xml><?xml version="1.0" encoding="utf-8"?>
<a:theme xmlns:a="http://schemas.openxmlformats.org/drawingml/2006/main" name="Geogroup_Theme_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_02_17_geogroup_theme" id="{4E6A7EB0-B883-4540-8217-FDA9611A7C80}" vid="{5B511C60-3D58-4209-9BEA-56DA02B4DE3E}"/>
    </a:ext>
  </a:extLst>
</a:theme>
</file>

<file path=ppt/theme/theme2.xml><?xml version="1.0" encoding="utf-8"?>
<a:theme xmlns:a="http://schemas.openxmlformats.org/drawingml/2006/main" name="IRC_FCMG_Template">
  <a:themeElements>
    <a:clrScheme name="Geogroup Colours">
      <a:dk1>
        <a:srgbClr val="000000"/>
      </a:dk1>
      <a:lt1>
        <a:srgbClr val="000000"/>
      </a:lt1>
      <a:dk2>
        <a:srgbClr val="E5E5E5"/>
      </a:dk2>
      <a:lt2>
        <a:srgbClr val="000000"/>
      </a:lt2>
      <a:accent1>
        <a:srgbClr val="E57200"/>
      </a:accent1>
      <a:accent2>
        <a:srgbClr val="AB5500"/>
      </a:accent2>
      <a:accent3>
        <a:srgbClr val="E5E5E5"/>
      </a:accent3>
      <a:accent4>
        <a:srgbClr val="FFC68E"/>
      </a:accent4>
      <a:accent5>
        <a:srgbClr val="FEE2C6"/>
      </a:accent5>
      <a:accent6>
        <a:srgbClr val="7F7F7F"/>
      </a:accent6>
      <a:hlink>
        <a:srgbClr val="ADADEA"/>
      </a:hlink>
      <a:folHlink>
        <a:srgbClr val="D6D6F4"/>
      </a:folHlink>
    </a:clrScheme>
    <a:fontScheme name="GeoGroup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_02_17_geogroup_theme" id="{4E6A7EB0-B883-4540-8217-FDA9611A7C80}" vid="{2ECFDA2B-E9E0-4274-8F3A-98F434B9C002}"/>
    </a:ext>
  </a:extLst>
</a:theme>
</file>

<file path=ppt/theme/theme3.xml><?xml version="1.0" encoding="utf-8"?>
<a:theme xmlns:a="http://schemas.openxmlformats.org/drawingml/2006/main" name="1_Default_Start_End">
  <a:themeElements>
    <a:clrScheme name="Geogroup Colours">
      <a:dk1>
        <a:srgbClr val="000000"/>
      </a:dk1>
      <a:lt1>
        <a:srgbClr val="000000"/>
      </a:lt1>
      <a:dk2>
        <a:srgbClr val="E5E5E5"/>
      </a:dk2>
      <a:lt2>
        <a:srgbClr val="000000"/>
      </a:lt2>
      <a:accent1>
        <a:srgbClr val="E57200"/>
      </a:accent1>
      <a:accent2>
        <a:srgbClr val="AB5500"/>
      </a:accent2>
      <a:accent3>
        <a:srgbClr val="E5E5E5"/>
      </a:accent3>
      <a:accent4>
        <a:srgbClr val="FFC68E"/>
      </a:accent4>
      <a:accent5>
        <a:srgbClr val="FEE2C6"/>
      </a:accent5>
      <a:accent6>
        <a:srgbClr val="7F7F7F"/>
      </a:accent6>
      <a:hlink>
        <a:srgbClr val="ADADEA"/>
      </a:hlink>
      <a:folHlink>
        <a:srgbClr val="D6D6F4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_02_17_geogroup_theme" id="{4E6A7EB0-B883-4540-8217-FDA9611A7C80}" vid="{6E068595-A5BD-4208-BACD-E301713E71E2}"/>
    </a:ext>
  </a:extLst>
</a:theme>
</file>

<file path=ppt/theme/theme4.xml><?xml version="1.0" encoding="utf-8"?>
<a:theme xmlns:a="http://schemas.openxmlformats.org/drawingml/2006/main" name="2_Default_Start_End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_02_17_geogroup_theme" id="{4E6A7EB0-B883-4540-8217-FDA9611A7C80}" vid="{6CAB58B6-126F-4272-BD78-FC08C14597FC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2019_02_17_geogroup_theme</Template>
  <TotalTime>0</TotalTime>
  <Words>872</Words>
  <Application>Microsoft Macintosh PowerPoint</Application>
  <PresentationFormat>Widescreen</PresentationFormat>
  <Paragraphs>125</Paragraphs>
  <Slides>18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Arial,Sans-Serif</vt:lpstr>
      <vt:lpstr>Calibri</vt:lpstr>
      <vt:lpstr>Calibri Light</vt:lpstr>
      <vt:lpstr>Times New Roman</vt:lpstr>
      <vt:lpstr>Verdana</vt:lpstr>
      <vt:lpstr>Geogroup_Theme_Instructions</vt:lpstr>
      <vt:lpstr>IRC_FCMG_Template</vt:lpstr>
      <vt:lpstr>1_Default_Start_End</vt:lpstr>
      <vt:lpstr>2_Default_Start_End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 Abdelaziz</dc:creator>
  <cp:lastModifiedBy>Katia Ossetchkina</cp:lastModifiedBy>
  <cp:revision>3</cp:revision>
  <cp:lastPrinted>1601-01-01T00:00:00Z</cp:lastPrinted>
  <dcterms:created xsi:type="dcterms:W3CDTF">2019-07-24T23:19:54Z</dcterms:created>
  <dcterms:modified xsi:type="dcterms:W3CDTF">2022-04-15T19:40:49Z</dcterms:modified>
</cp:coreProperties>
</file>